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5" r:id="rId3"/>
    <p:sldId id="264" r:id="rId4"/>
    <p:sldId id="299" r:id="rId5"/>
    <p:sldId id="271" r:id="rId6"/>
    <p:sldId id="286" r:id="rId7"/>
    <p:sldId id="292" r:id="rId8"/>
    <p:sldId id="258" r:id="rId9"/>
    <p:sldId id="278" r:id="rId10"/>
    <p:sldId id="279" r:id="rId11"/>
    <p:sldId id="283" r:id="rId12"/>
    <p:sldId id="300" r:id="rId13"/>
    <p:sldId id="296" r:id="rId14"/>
    <p:sldId id="297" r:id="rId15"/>
    <p:sldId id="281" r:id="rId16"/>
    <p:sldId id="282" r:id="rId17"/>
    <p:sldId id="293" r:id="rId18"/>
    <p:sldId id="298" r:id="rId19"/>
    <p:sldId id="280" r:id="rId20"/>
    <p:sldId id="294" r:id="rId21"/>
    <p:sldId id="295" r:id="rId22"/>
    <p:sldId id="261" r:id="rId23"/>
    <p:sldId id="266" r:id="rId24"/>
    <p:sldId id="262" r:id="rId25"/>
    <p:sldId id="276" r:id="rId26"/>
    <p:sldId id="277" r:id="rId27"/>
    <p:sldId id="263" r:id="rId28"/>
    <p:sldId id="287" r:id="rId29"/>
    <p:sldId id="288" r:id="rId30"/>
    <p:sldId id="269" r:id="rId31"/>
    <p:sldId id="270" r:id="rId32"/>
    <p:sldId id="259" r:id="rId33"/>
    <p:sldId id="272" r:id="rId34"/>
    <p:sldId id="273" r:id="rId35"/>
    <p:sldId id="274" r:id="rId36"/>
    <p:sldId id="27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 Rodriguez" initials="AR" lastIdx="1" clrIdx="0">
    <p:extLst>
      <p:ext uri="{19B8F6BF-5375-455C-9EA6-DF929625EA0E}">
        <p15:presenceInfo xmlns:p15="http://schemas.microsoft.com/office/powerpoint/2012/main" userId="b48bf10617e0a04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6357" autoAdjust="0"/>
  </p:normalViewPr>
  <p:slideViewPr>
    <p:cSldViewPr snapToGrid="0">
      <p:cViewPr varScale="1">
        <p:scale>
          <a:sx n="97" d="100"/>
          <a:sy n="97" d="100"/>
        </p:scale>
        <p:origin x="45" y="489"/>
      </p:cViewPr>
      <p:guideLst/>
    </p:cSldViewPr>
  </p:slideViewPr>
  <p:outlineViewPr>
    <p:cViewPr>
      <p:scale>
        <a:sx n="33" d="100"/>
        <a:sy n="33" d="100"/>
      </p:scale>
      <p:origin x="0" y="-235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20T19:43:24.952" idx="1">
    <p:pos x="7568" y="115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E7F03-E10F-4E52-BB7E-16DF286940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018055-4B23-4BAB-806C-321A63A7A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4AF31F-D351-4314-947A-1A5FDD8BE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51160-6BAE-4F28-A3A2-E0A883E81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F4971-6459-477B-9666-CF4AE4AB4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171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45FCF-23B1-4FAB-967F-FB7B19E47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263987-312B-47F2-8CBB-E5771A15DB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2C58A-786A-4B12-A483-12E6ED684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E30D8-261D-4AE6-850F-927B3495B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01E38-5033-489E-9E17-46AAB2240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2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C13038-335E-46F9-A335-D160045A5D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05E7B9-9C09-4E08-9A88-0FB55BB1E4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CE9BE-AB79-4884-8EB8-059852D22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594D4-628E-4407-8A59-8A0A07DEB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E68A4-A2E7-475C-B30F-C0E062383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34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CBF24-7A3C-4EF4-8248-A4CDC929B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4B73F-9B90-4159-B888-98F012E25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60674-2F94-40C0-A669-3195EF745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1BFB3-08EA-4668-A5CD-81D7A876C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862C3-FBD1-4CA5-9651-4AEBFC8D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54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7D16E-4705-4270-8530-96BB026D9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3DC08-CA00-49DA-AD73-F2C69E634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8536E-ADE3-40CB-97E5-7B5132ACC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2553D-417E-4CA4-90E7-ACAE0F2A4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F80C5-63F1-4510-8423-D7A06E573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40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72F5-2E31-44AB-AADF-AAF310A62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B504B-F140-463D-835D-7A972FBEB3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5FE7E-ABF7-4E6B-A493-1BCD97C4AF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1BB0EE-13A9-4CE4-9275-8197BF8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8A894-DE18-4F42-AA7D-FFF836A53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ED36E-9EF7-4320-94B1-F9271675E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85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8E30A-38DC-4CDE-A79B-794A774DA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5A757-7A96-410F-ADC6-C3A9921AD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667E7-6ED1-4B9F-911E-883BA0173D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92A966-5540-4B78-9BB2-72CA688B13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DF99DB-BF22-4C00-AFC0-78B64E90C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7B3B7D-701A-47F6-82A8-F160AFDA5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55FE1E-C096-4E01-9CD5-5FE347CF7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E69D69-62F1-426A-A949-B33FB9A93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422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C1DFF-67DC-407C-B2FE-96667D914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20A4F3-F51E-44F9-8A41-E0883969C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8BEB15-0960-475E-BD5C-AFE2E2944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36AA20-34ED-4FEF-B205-AC1863E7A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38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7D24B-4F76-427C-A854-CDC12A2C9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1CE019-823F-401B-AEC3-AAA605C56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57B1C-098C-40CA-8687-DF256F49A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052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51E43-FD38-43B2-9AB8-1C77CFAB8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2F63F-76F0-4C78-A25D-8E3B3B9DD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4EE7F0-F5A5-43AF-B950-7847E277B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F95366-43F1-4EC1-992E-D4204C13B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31D92-0EF2-438A-97D0-F3343F33A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A6C6C1-EF97-4A79-9019-9A5C04E63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4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3E446-92F7-443A-921E-55CD5BEB1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2FCD63-E0BB-461B-9FE7-4AE6B6E139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7478C-D6E6-493F-B6B4-6C82BEEFE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685FEF-809E-49F6-BF0E-5F8D9488E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729-BAF3-4568-A347-37CC2ABAA8F3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488E26-586C-4717-80D6-0BA6EEE3C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34B569-CEC4-4E45-AF8A-4CFE40D74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324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93032D-2961-4380-8D04-C1CD68082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7DA9C5-D65E-46A0-997F-785C1C3E7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FAF87-713F-43A0-802D-E37DD26A4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7A729-BAF3-4568-A347-37CC2ABAA8F3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DD6C9-E467-4FD9-A443-12E044214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14D39-F13A-4549-B529-F0097DE522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212A7-B919-4DCF-AC0D-97787294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96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windows/iot-core/download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hyperlink" Target="http://netmf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hyperlink" Target="https://www.wildernesslabs.co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archive.codeplex.com/?p=gadgeteer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hielectronics.com/tinyclr/features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ghielectronics.tinyclr-projectsystem" TargetMode="External"/><Relationship Id="rId2" Type="http://schemas.openxmlformats.org/officeDocument/2006/relationships/hyperlink" Target="https://docs.ghielectronics.com/software/tinyclr/getting-started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sparkfun.com/products/14350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50B7C-5B2B-49CF-B186-6312AB31E2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.NET of Things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78296-C005-4AF7-B981-43BB34040B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12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9BBE2-3D42-42AE-A5DD-30552B865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10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A52A0-233B-4BF5-8653-8AFD951E8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Version of Windows for non-general purpose devices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351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99857" cy="1325563"/>
          </a:xfrm>
        </p:spPr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3691" y="1884635"/>
            <a:ext cx="4299857" cy="4351338"/>
          </a:xfrm>
        </p:spPr>
        <p:txBody>
          <a:bodyPr/>
          <a:lstStyle/>
          <a:p>
            <a:r>
              <a:rPr lang="en-US" dirty="0"/>
              <a:t>No Generics Support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4465320" y="377552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32069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Amazing tooling</a:t>
            </a:r>
          </a:p>
          <a:p>
            <a:r>
              <a:rPr lang="en-US" dirty="0"/>
              <a:t>Top Tier Debugging</a:t>
            </a:r>
          </a:p>
          <a:p>
            <a:pPr lvl="1"/>
            <a:r>
              <a:rPr lang="en-US" dirty="0"/>
              <a:t>Line-by-Line</a:t>
            </a:r>
          </a:p>
          <a:p>
            <a:pPr lvl="1"/>
            <a:r>
              <a:rPr lang="en-US" dirty="0"/>
              <a:t>Remote over network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427A11-22A9-48A9-9174-3443444427CE}"/>
              </a:ext>
            </a:extLst>
          </p:cNvPr>
          <p:cNvSpPr txBox="1">
            <a:spLocks/>
          </p:cNvSpPr>
          <p:nvPr/>
        </p:nvSpPr>
        <p:spPr>
          <a:xfrm>
            <a:off x="8113127" y="1884635"/>
            <a:ext cx="38089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Required updates every few years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02726F-0D4A-4CF1-99F5-D8B2995600D6}"/>
              </a:ext>
            </a:extLst>
          </p:cNvPr>
          <p:cNvSpPr txBox="1">
            <a:spLocks/>
          </p:cNvSpPr>
          <p:nvPr/>
        </p:nvSpPr>
        <p:spPr>
          <a:xfrm>
            <a:off x="8261166" y="468312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Meh?</a:t>
            </a:r>
          </a:p>
        </p:txBody>
      </p:sp>
    </p:spTree>
    <p:extLst>
      <p:ext uri="{BB962C8B-B14F-4D97-AF65-F5344CB8AC3E}">
        <p14:creationId xmlns:p14="http://schemas.microsoft.com/office/powerpoint/2010/main" val="3464196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483FA-9EE4-46CA-9769-579B835A8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29D19-5B00-4314-A1E6-F74EE68D1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Handles downloading Windows Versions</a:t>
            </a:r>
          </a:p>
          <a:p>
            <a:r>
              <a:rPr lang="en-US" dirty="0"/>
              <a:t>Puts Windows IoT onto SD Cards</a:t>
            </a:r>
          </a:p>
          <a:p>
            <a:r>
              <a:rPr lang="en-US" dirty="0"/>
              <a:t>Remotely connects to IoT Devices</a:t>
            </a:r>
          </a:p>
          <a:p>
            <a:pPr lvl="1"/>
            <a:r>
              <a:rPr lang="en-US" dirty="0"/>
              <a:t>Run commands</a:t>
            </a:r>
          </a:p>
        </p:txBody>
      </p:sp>
    </p:spTree>
    <p:extLst>
      <p:ext uri="{BB962C8B-B14F-4D97-AF65-F5344CB8AC3E}">
        <p14:creationId xmlns:p14="http://schemas.microsoft.com/office/powerpoint/2010/main" val="4173797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ABE7C-44FB-48A1-B894-D66A600C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10 IoT - Getting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90A7A-FCC3-4D55-A507-172FE976C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Download/Install IoT Core Dashboard</a:t>
            </a:r>
          </a:p>
          <a:p>
            <a:pPr lvl="1"/>
            <a:r>
              <a:rPr lang="en-US" dirty="0">
                <a:hlinkClick r:id="rId2"/>
              </a:rPr>
              <a:t>https://docs.microsoft.com/en-us/windows/iot-core/downloads</a:t>
            </a:r>
            <a:r>
              <a:rPr lang="en-US" dirty="0"/>
              <a:t> </a:t>
            </a:r>
          </a:p>
          <a:p>
            <a:r>
              <a:rPr lang="en-US" dirty="0"/>
              <a:t>Create New Project</a:t>
            </a:r>
          </a:p>
          <a:p>
            <a:pPr lvl="1"/>
            <a:r>
              <a:rPr lang="en-US" dirty="0"/>
              <a:t>TODO: Figure out how…..</a:t>
            </a:r>
          </a:p>
          <a:p>
            <a:pPr lvl="2"/>
            <a:r>
              <a:rPr lang="en-US" dirty="0"/>
              <a:t>I Started from the Blinky Demo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331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AD90F-0717-4DE4-802A-87D38356E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948F2-603E-41BC-B966-264CA2087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457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0542-5220-4214-BA3A-5977BF5A2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774B0-B3C3-45F1-8D2A-1F31E8628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993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42589-81F0-462C-B91A-6F51D61EB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on </a:t>
            </a:r>
            <a:r>
              <a:rPr lang="en-US" dirty="0" err="1"/>
              <a:t>Raspbeery</a:t>
            </a:r>
            <a:r>
              <a:rPr lang="en-US" dirty="0"/>
              <a:t>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D722B-47EF-46B9-86FB-75E863733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21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99857" cy="1325563"/>
          </a:xfrm>
        </p:spPr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3691" y="1884635"/>
            <a:ext cx="4299857" cy="4351338"/>
          </a:xfrm>
        </p:spPr>
        <p:txBody>
          <a:bodyPr/>
          <a:lstStyle/>
          <a:p>
            <a:r>
              <a:rPr lang="en-US" dirty="0"/>
              <a:t>Still preview after a few years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4465320" y="377552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32069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Amazing tooling</a:t>
            </a:r>
          </a:p>
          <a:p>
            <a:r>
              <a:rPr lang="en-US" dirty="0"/>
              <a:t>Top Tier Debugging</a:t>
            </a:r>
          </a:p>
          <a:p>
            <a:pPr lvl="1"/>
            <a:r>
              <a:rPr lang="en-US" dirty="0"/>
              <a:t>Line-by-Line</a:t>
            </a:r>
          </a:p>
          <a:p>
            <a:pPr lvl="1"/>
            <a:r>
              <a:rPr lang="en-US" dirty="0"/>
              <a:t>Remote over USB (or network???)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427A11-22A9-48A9-9174-3443444427CE}"/>
              </a:ext>
            </a:extLst>
          </p:cNvPr>
          <p:cNvSpPr txBox="1">
            <a:spLocks/>
          </p:cNvSpPr>
          <p:nvPr/>
        </p:nvSpPr>
        <p:spPr>
          <a:xfrm>
            <a:off x="8113127" y="1884635"/>
            <a:ext cx="38089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Required updates every few years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02726F-0D4A-4CF1-99F5-D8B2995600D6}"/>
              </a:ext>
            </a:extLst>
          </p:cNvPr>
          <p:cNvSpPr txBox="1">
            <a:spLocks/>
          </p:cNvSpPr>
          <p:nvPr/>
        </p:nvSpPr>
        <p:spPr>
          <a:xfrm>
            <a:off x="8261166" y="468312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Meh?</a:t>
            </a:r>
          </a:p>
        </p:txBody>
      </p:sp>
    </p:spTree>
    <p:extLst>
      <p:ext uri="{BB962C8B-B14F-4D97-AF65-F5344CB8AC3E}">
        <p14:creationId xmlns:p14="http://schemas.microsoft.com/office/powerpoint/2010/main" val="580396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3A4BC-DB43-40AB-AE0E-761A94B5C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D8BC1-D8BF-404F-B32F-A89D38F09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API</a:t>
            </a:r>
          </a:p>
          <a:p>
            <a:r>
              <a:rPr lang="en-US" dirty="0"/>
              <a:t>P/Invoke</a:t>
            </a:r>
          </a:p>
        </p:txBody>
      </p:sp>
    </p:spTree>
    <p:extLst>
      <p:ext uri="{BB962C8B-B14F-4D97-AF65-F5344CB8AC3E}">
        <p14:creationId xmlns:p14="http://schemas.microsoft.com/office/powerpoint/2010/main" val="4128702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6286F-A453-4010-B4EE-6B9ED630F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in .NET Core 3.0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0F3CF-AB72-43F5-AC17-B0546C46E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075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99857" cy="1325563"/>
          </a:xfrm>
        </p:spPr>
        <p:txBody>
          <a:bodyPr/>
          <a:lstStyle/>
          <a:p>
            <a:r>
              <a:rPr lang="en-US" dirty="0"/>
              <a:t>This is: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5183" y="1884635"/>
            <a:ext cx="4299857" cy="4351338"/>
          </a:xfrm>
        </p:spPr>
        <p:txBody>
          <a:bodyPr/>
          <a:lstStyle/>
          <a:p>
            <a:r>
              <a:rPr lang="en-US" dirty="0"/>
              <a:t>Electronics</a:t>
            </a:r>
          </a:p>
          <a:p>
            <a:r>
              <a:rPr lang="en-US" dirty="0"/>
              <a:t>Native C/C++</a:t>
            </a:r>
          </a:p>
          <a:p>
            <a:r>
              <a:rPr lang="en-US" dirty="0"/>
              <a:t>Anything Internet related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5545183" y="377552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This isn’t: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990600" y="1978024"/>
            <a:ext cx="4248807" cy="4407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100 Level Overview</a:t>
            </a:r>
          </a:p>
          <a:p>
            <a:r>
              <a:rPr lang="en-US" dirty="0"/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1168942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1A5BC-49F4-4DE9-B982-E46750D40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48932-3638-4D59-8F36-C1F23EFC0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362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D8D1D-1D76-4DFC-A0F9-FBAFEDDAF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D4FBE-57FB-4119-A5CF-AEB14A5DF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941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AF98F-2DF9-4F5E-B9EC-037006B4A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</a:t>
            </a:r>
            <a:r>
              <a:rPr lang="en-US" dirty="0" err="1"/>
              <a:t>MicroFramework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EAC5E-A67E-44AB-A457-2444C7C5C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Legacy</a:t>
            </a:r>
          </a:p>
          <a:p>
            <a:r>
              <a:rPr lang="en-US" dirty="0"/>
              <a:t>Designed for MCUs</a:t>
            </a:r>
          </a:p>
          <a:p>
            <a:pPr lvl="1"/>
            <a:r>
              <a:rPr lang="en-US" dirty="0"/>
              <a:t>RAM ~300KB</a:t>
            </a:r>
          </a:p>
          <a:p>
            <a:pPr lvl="1"/>
            <a:r>
              <a:rPr lang="en-US" dirty="0"/>
              <a:t>CPU like Cortex-M3 @ 120 MHz</a:t>
            </a:r>
          </a:p>
          <a:p>
            <a:r>
              <a:rPr lang="en-US" dirty="0"/>
              <a:t>Limited in features</a:t>
            </a:r>
          </a:p>
          <a:p>
            <a:pPr lvl="1"/>
            <a:r>
              <a:rPr lang="en-US" dirty="0"/>
              <a:t>No generics</a:t>
            </a:r>
          </a:p>
          <a:p>
            <a:r>
              <a:rPr lang="en-US" dirty="0"/>
              <a:t>Limited MCU selection</a:t>
            </a:r>
          </a:p>
          <a:p>
            <a:r>
              <a:rPr lang="en-US" dirty="0"/>
              <a:t>Open Source</a:t>
            </a:r>
          </a:p>
          <a:p>
            <a:pPr lvl="1"/>
            <a:r>
              <a:rPr lang="en-US" dirty="0">
                <a:hlinkClick r:id="rId2"/>
              </a:rPr>
              <a:t>http://netmf.github.io/</a:t>
            </a:r>
            <a:endParaRPr lang="en-US" dirty="0"/>
          </a:p>
        </p:txBody>
      </p:sp>
      <p:pic>
        <p:nvPicPr>
          <p:cNvPr id="1026" name="Picture 2" descr="Projects 2">
            <a:extLst>
              <a:ext uri="{FF2B5EF4-FFF2-40B4-BE49-F238E27FC236}">
                <a16:creationId xmlns:a16="http://schemas.microsoft.com/office/drawing/2014/main" id="{E3FC60B7-2EE4-4126-B424-B0D86D7F0C0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37" y="1822764"/>
            <a:ext cx="5394647" cy="407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3F4242-080A-4D73-BF04-F14190A69076}"/>
              </a:ext>
            </a:extLst>
          </p:cNvPr>
          <p:cNvSpPr txBox="1"/>
          <p:nvPr/>
        </p:nvSpPr>
        <p:spPr>
          <a:xfrm>
            <a:off x="6425967" y="5895619"/>
            <a:ext cx="5435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Netduino</a:t>
            </a:r>
            <a:r>
              <a:rPr lang="en-US" dirty="0"/>
              <a:t> 2 courtesy of </a:t>
            </a:r>
            <a:r>
              <a:rPr lang="en-US" dirty="0">
                <a:hlinkClick r:id="rId4"/>
              </a:rPr>
              <a:t>https://www.wildernesslabs.co/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9C245-944F-4F14-B335-86C464C94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5782D-295F-4972-AC85-FD371DB64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Limited Language Feature Support</a:t>
            </a:r>
          </a:p>
          <a:p>
            <a:pPr lvl="1"/>
            <a:r>
              <a:rPr lang="en-US" dirty="0"/>
              <a:t>No Generics</a:t>
            </a:r>
          </a:p>
          <a:p>
            <a:r>
              <a:rPr lang="en-US" dirty="0"/>
              <a:t>Required VS Extension to begin</a:t>
            </a:r>
          </a:p>
          <a:p>
            <a:pPr lvl="1"/>
            <a:r>
              <a:rPr lang="en-US" dirty="0"/>
              <a:t>Only worked on Community Version of VS</a:t>
            </a:r>
          </a:p>
          <a:p>
            <a:pPr lvl="1"/>
            <a:r>
              <a:rPr lang="en-US" dirty="0"/>
              <a:t>Maxed out at VS 2015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662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0CAC4-50A8-4141-9A5A-1A4530A5B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Gadgeteer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33D4D-8F1B-4DF1-9AAB-8BABFC597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Extension of .NET </a:t>
            </a:r>
            <a:r>
              <a:rPr lang="en-US" dirty="0" err="1"/>
              <a:t>MicroFramework</a:t>
            </a:r>
            <a:endParaRPr lang="en-US" dirty="0"/>
          </a:p>
          <a:p>
            <a:r>
              <a:rPr lang="en-US" dirty="0"/>
              <a:t>Easy Prototyping Platform</a:t>
            </a:r>
          </a:p>
          <a:p>
            <a:pPr lvl="1"/>
            <a:r>
              <a:rPr lang="en-US" dirty="0"/>
              <a:t>Expensive</a:t>
            </a:r>
          </a:p>
          <a:p>
            <a:r>
              <a:rPr lang="en-US" dirty="0"/>
              <a:t> Open Source</a:t>
            </a:r>
          </a:p>
          <a:p>
            <a:pPr lvl="1"/>
            <a:r>
              <a:rPr lang="en-US" dirty="0">
                <a:hlinkClick r:id="rId2"/>
              </a:rPr>
              <a:t>https://archive.codeplex.com/?p=gadgeteer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2052" name="Picture 4" descr="File:SytechMainboardAndGHIButton.png">
            <a:extLst>
              <a:ext uri="{FF2B5EF4-FFF2-40B4-BE49-F238E27FC236}">
                <a16:creationId xmlns:a16="http://schemas.microsoft.com/office/drawing/2014/main" id="{B2603F56-43EE-4DAA-B243-A4F8CFB89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998" y="1615805"/>
            <a:ext cx="3209925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876480-F6C6-4ED3-97BE-E427000C8F4B}"/>
              </a:ext>
            </a:extLst>
          </p:cNvPr>
          <p:cNvSpPr txBox="1"/>
          <p:nvPr/>
        </p:nvSpPr>
        <p:spPr>
          <a:xfrm>
            <a:off x="8198998" y="5063137"/>
            <a:ext cx="2584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GHIElectronics</a:t>
            </a:r>
            <a:r>
              <a:rPr lang="en-US" dirty="0"/>
              <a:t> FEZ Hydra </a:t>
            </a:r>
          </a:p>
          <a:p>
            <a:pPr algn="ctr"/>
            <a:r>
              <a:rPr lang="en-US" dirty="0"/>
              <a:t>with Button module</a:t>
            </a:r>
          </a:p>
        </p:txBody>
      </p:sp>
    </p:spTree>
    <p:extLst>
      <p:ext uri="{BB962C8B-B14F-4D97-AF65-F5344CB8AC3E}">
        <p14:creationId xmlns:p14="http://schemas.microsoft.com/office/powerpoint/2010/main" val="3857096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E0B3-3FDE-4CBD-A37B-263541FEC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9CD09-1631-45F5-A05A-C2DB970FC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886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3B4A0-B76B-4CB0-85DF-DF766F77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5490D-3A64-489F-86C1-FEAD2DD88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79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D7193-8F54-4A6F-BB04-2A20F5AC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TinyCLR</a:t>
            </a:r>
            <a:r>
              <a:rPr lang="en-US" dirty="0"/>
              <a:t> 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33C1A-7E94-41FB-AE72-53F4F7966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by GHI Electronics</a:t>
            </a:r>
          </a:p>
          <a:p>
            <a:pPr lvl="1"/>
            <a:r>
              <a:rPr lang="en-US" dirty="0">
                <a:hlinkClick r:id="rId2"/>
              </a:rPr>
              <a:t>https://www.ghielectronics.com/tinyclr/features</a:t>
            </a:r>
            <a:endParaRPr lang="en-US" dirty="0"/>
          </a:p>
          <a:p>
            <a:r>
              <a:rPr lang="en-US" dirty="0"/>
              <a:t>Can be ported to custom hardware</a:t>
            </a:r>
          </a:p>
          <a:p>
            <a:r>
              <a:rPr lang="en-US" dirty="0"/>
              <a:t>Modules hosted on NuGet</a:t>
            </a:r>
          </a:p>
          <a:p>
            <a:r>
              <a:rPr lang="en-US" dirty="0"/>
              <a:t>Not open source</a:t>
            </a:r>
          </a:p>
          <a:p>
            <a:pPr lvl="1"/>
            <a:r>
              <a:rPr lang="en-US" dirty="0"/>
              <a:t>Though documentation is</a:t>
            </a:r>
          </a:p>
          <a:p>
            <a:r>
              <a:rPr lang="en-US" dirty="0"/>
              <a:t>Supports native C/C++ code</a:t>
            </a:r>
          </a:p>
          <a:p>
            <a:r>
              <a:rPr lang="en-US" dirty="0"/>
              <a:t>No </a:t>
            </a:r>
            <a:r>
              <a:rPr lang="en-US"/>
              <a:t>Generics Support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934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7B63E-508E-4885-A869-B020D496D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FEZ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0D8F6-89EF-4CAF-9557-BE5B8F5FD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and Easy</a:t>
            </a:r>
          </a:p>
          <a:p>
            <a:r>
              <a:rPr lang="en-US" dirty="0"/>
              <a:t>Arduino Pin Compatible</a:t>
            </a:r>
          </a:p>
          <a:p>
            <a:r>
              <a:rPr lang="en-US" dirty="0"/>
              <a:t>$10 – Lowest Price</a:t>
            </a:r>
          </a:p>
          <a:p>
            <a:r>
              <a:rPr lang="en-US" dirty="0"/>
              <a:t>ARM Cortex-M4</a:t>
            </a:r>
          </a:p>
          <a:p>
            <a:r>
              <a:rPr lang="en-US" dirty="0"/>
              <a:t>512 </a:t>
            </a:r>
            <a:r>
              <a:rPr lang="en-US" dirty="0" err="1"/>
              <a:t>KByte</a:t>
            </a:r>
            <a:r>
              <a:rPr lang="en-US" dirty="0"/>
              <a:t> flash</a:t>
            </a:r>
          </a:p>
          <a:p>
            <a:r>
              <a:rPr lang="en-US" dirty="0"/>
              <a:t>96 </a:t>
            </a:r>
            <a:r>
              <a:rPr lang="en-US" dirty="0" err="1"/>
              <a:t>KByte</a:t>
            </a:r>
            <a:r>
              <a:rPr lang="en-US" dirty="0"/>
              <a:t> SRAM</a:t>
            </a:r>
          </a:p>
          <a:p>
            <a:endParaRPr lang="en-US" dirty="0"/>
          </a:p>
        </p:txBody>
      </p:sp>
      <p:pic>
        <p:nvPicPr>
          <p:cNvPr id="2050" name="Picture 2" descr="TinyCLR OS - Hardware Options">
            <a:extLst>
              <a:ext uri="{FF2B5EF4-FFF2-40B4-BE49-F238E27FC236}">
                <a16:creationId xmlns:a16="http://schemas.microsoft.com/office/drawing/2014/main" id="{47C4CA10-C3D7-4019-9A19-B18F51D83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988" y="1825625"/>
            <a:ext cx="561975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0727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F0848-1173-4B13-8090-AAF26956C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GHI Boards/Offerings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86423-ABBD-44BF-BA62-0547F1B9E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Universal Compute Modules</a:t>
            </a:r>
          </a:p>
          <a:p>
            <a:pPr lvl="1"/>
            <a:r>
              <a:rPr lang="en-US" dirty="0"/>
              <a:t>Meant for Prototyping or low volume devices</a:t>
            </a:r>
          </a:p>
          <a:p>
            <a:pPr lvl="1"/>
            <a:r>
              <a:rPr lang="en-US" dirty="0"/>
              <a:t>Switch out module while working</a:t>
            </a:r>
          </a:p>
          <a:p>
            <a:r>
              <a:rPr lang="en-US" dirty="0" err="1"/>
              <a:t>SurfaceMount</a:t>
            </a:r>
            <a:r>
              <a:rPr lang="en-US" dirty="0"/>
              <a:t> Compute Modules</a:t>
            </a:r>
          </a:p>
          <a:p>
            <a:pPr lvl="1"/>
            <a:r>
              <a:rPr lang="en-US" dirty="0"/>
              <a:t>Modules solder to board</a:t>
            </a:r>
          </a:p>
          <a:p>
            <a:pPr lvl="1"/>
            <a:r>
              <a:rPr lang="en-US" dirty="0"/>
              <a:t>84MHz to 400 MHz chips</a:t>
            </a:r>
          </a:p>
          <a:p>
            <a:pPr lvl="1"/>
            <a:endParaRPr lang="en-US" dirty="0"/>
          </a:p>
        </p:txBody>
      </p:sp>
      <p:pic>
        <p:nvPicPr>
          <p:cNvPr id="3074" name="Picture 2" descr="UCMs">
            <a:extLst>
              <a:ext uri="{FF2B5EF4-FFF2-40B4-BE49-F238E27FC236}">
                <a16:creationId xmlns:a16="http://schemas.microsoft.com/office/drawing/2014/main" id="{D4740F9F-56C6-4D14-98F3-1C29A85AC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743" y="1690688"/>
            <a:ext cx="3857078" cy="231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120 Angle">
            <a:extLst>
              <a:ext uri="{FF2B5EF4-FFF2-40B4-BE49-F238E27FC236}">
                <a16:creationId xmlns:a16="http://schemas.microsoft.com/office/drawing/2014/main" id="{F0B1C83A-5C0A-43A3-B560-0B70050A9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728" y="4639442"/>
            <a:ext cx="3094217" cy="1969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654D62-4615-4FA0-8990-4B00615BA228}"/>
              </a:ext>
            </a:extLst>
          </p:cNvPr>
          <p:cNvSpPr txBox="1"/>
          <p:nvPr/>
        </p:nvSpPr>
        <p:spPr>
          <a:xfrm flipH="1">
            <a:off x="11012301" y="3966209"/>
            <a:ext cx="958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UCM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E39133-7882-48A1-BB8E-51D22C4CFB87}"/>
              </a:ext>
            </a:extLst>
          </p:cNvPr>
          <p:cNvSpPr txBox="1"/>
          <p:nvPr/>
        </p:nvSpPr>
        <p:spPr>
          <a:xfrm flipH="1">
            <a:off x="9373650" y="6131244"/>
            <a:ext cx="171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G120 SCM</a:t>
            </a:r>
          </a:p>
        </p:txBody>
      </p:sp>
    </p:spTree>
    <p:extLst>
      <p:ext uri="{BB962C8B-B14F-4D97-AF65-F5344CB8AC3E}">
        <p14:creationId xmlns:p14="http://schemas.microsoft.com/office/powerpoint/2010/main" val="2950753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0843D-F6C8-4D8C-96AB-D83977A89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8ECEE-4261-4FEC-855A-1225CCC4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C#</a:t>
            </a:r>
          </a:p>
          <a:p>
            <a:r>
              <a:rPr lang="en-US" dirty="0"/>
              <a:t>.NET Core</a:t>
            </a:r>
          </a:p>
          <a:p>
            <a:r>
              <a:rPr lang="en-US" dirty="0"/>
              <a:t>.NET Standard</a:t>
            </a:r>
          </a:p>
          <a:p>
            <a:r>
              <a:rPr lang="en-US" dirty="0"/>
              <a:t>UWP</a:t>
            </a:r>
          </a:p>
          <a:p>
            <a:r>
              <a:rPr lang="en-US" dirty="0"/>
              <a:t>Gadgeteer</a:t>
            </a:r>
          </a:p>
          <a:p>
            <a:r>
              <a:rPr lang="en-US" dirty="0"/>
              <a:t>.NET </a:t>
            </a:r>
            <a:r>
              <a:rPr lang="en-US" dirty="0" err="1"/>
              <a:t>MicroFramework</a:t>
            </a:r>
            <a:endParaRPr lang="en-US" dirty="0"/>
          </a:p>
          <a:p>
            <a:r>
              <a:rPr lang="en-US" dirty="0" err="1"/>
              <a:t>TinyCLR</a:t>
            </a:r>
            <a:r>
              <a:rPr lang="en-US"/>
              <a:t> OS</a:t>
            </a:r>
            <a:endParaRPr lang="en-US" dirty="0"/>
          </a:p>
          <a:p>
            <a:r>
              <a:rPr lang="en-US" dirty="0"/>
              <a:t>Meadow</a:t>
            </a:r>
          </a:p>
        </p:txBody>
      </p:sp>
    </p:spTree>
    <p:extLst>
      <p:ext uri="{BB962C8B-B14F-4D97-AF65-F5344CB8AC3E}">
        <p14:creationId xmlns:p14="http://schemas.microsoft.com/office/powerpoint/2010/main" val="2592719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B7AA2-8D8A-428D-BBF6-F06E85264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TinyCLR OS – Getting Setup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7F6C-8AE1-4341-8DF0-E12115B8D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/>
              <a:t>Follow simple instructions online</a:t>
            </a:r>
          </a:p>
          <a:p>
            <a:pPr lvl="1"/>
            <a:r>
              <a:rPr lang="en-US">
                <a:hlinkClick r:id="rId2"/>
              </a:rPr>
              <a:t>https</a:t>
            </a:r>
            <a:r>
              <a:rPr lang="en-US" dirty="0">
                <a:hlinkClick r:id="rId2"/>
              </a:rPr>
              <a:t>://docs.ghielectronics.com/software/tinyclr/getting-started.html</a:t>
            </a:r>
            <a:endParaRPr lang="en-US" dirty="0"/>
          </a:p>
          <a:p>
            <a:r>
              <a:rPr lang="en-US"/>
              <a:t>Install “TinyCLR OS Project System” Extension to VS</a:t>
            </a:r>
          </a:p>
          <a:p>
            <a:pPr lvl="1"/>
            <a:r>
              <a:rPr lang="en-US">
                <a:hlinkClick r:id="rId3"/>
              </a:rPr>
              <a:t>https</a:t>
            </a:r>
            <a:r>
              <a:rPr lang="en-US" dirty="0">
                <a:hlinkClick r:id="rId3"/>
              </a:rPr>
              <a:t>://marketplace.visualstudio.com/items?itemName=ghielectronics.tinyclr-projectsystem</a:t>
            </a:r>
            <a:r>
              <a:rPr lang="en-US" dirty="0"/>
              <a:t> </a:t>
            </a:r>
          </a:p>
          <a:p>
            <a:r>
              <a:rPr lang="en-US"/>
              <a:t>Create new project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3C1774-ADB9-42A4-A734-91BF8FEC2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366" y="3666242"/>
            <a:ext cx="4547190" cy="3157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0D02F-C8C5-48B8-BC23-8EC7011D9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524049"/>
            <a:ext cx="4925114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76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AB571-82E8-430D-9F4F-8FE4682D9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TinyCLR</a:t>
            </a:r>
            <a:r>
              <a:rPr lang="en-US" dirty="0"/>
              <a:t> Config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FFC32-20A5-4308-A858-30AE25813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to update device Firmware</a:t>
            </a:r>
          </a:p>
          <a:p>
            <a:r>
              <a:rPr lang="en-US" dirty="0"/>
              <a:t>Debug board</a:t>
            </a:r>
          </a:p>
          <a:p>
            <a:r>
              <a:rPr lang="en-US" dirty="0"/>
              <a:t>Might need this on first use of new 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487233-59B3-41CD-AA17-C0A486306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729" y="365125"/>
            <a:ext cx="3273056" cy="597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27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F24D-D417-4F63-87B7-8FA3B29C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99857" cy="1325563"/>
          </a:xfrm>
        </p:spPr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D14B-15C6-4ADE-AACB-051CDF9D3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5183" y="1884635"/>
            <a:ext cx="4299857" cy="4351338"/>
          </a:xfrm>
        </p:spPr>
        <p:txBody>
          <a:bodyPr/>
          <a:lstStyle/>
          <a:p>
            <a:r>
              <a:rPr lang="en-US" dirty="0"/>
              <a:t>No Generics Support</a:t>
            </a:r>
          </a:p>
          <a:p>
            <a:r>
              <a:rPr lang="en-US" dirty="0"/>
              <a:t>Can’t reference .NET Standard Libraries</a:t>
            </a:r>
          </a:p>
          <a:p>
            <a:r>
              <a:rPr lang="en-US" dirty="0"/>
              <a:t>Use Threads, not Tasks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334338-01AF-4534-8BDF-EAB7FEE53615}"/>
              </a:ext>
            </a:extLst>
          </p:cNvPr>
          <p:cNvSpPr txBox="1">
            <a:spLocks/>
          </p:cNvSpPr>
          <p:nvPr/>
        </p:nvSpPr>
        <p:spPr>
          <a:xfrm>
            <a:off x="5545183" y="377552"/>
            <a:ext cx="4299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F7CB6D-4E04-4AB7-9034-8E34F4A2756D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42998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NuGet Packages</a:t>
            </a:r>
          </a:p>
          <a:p>
            <a:r>
              <a:rPr lang="en-US" dirty="0"/>
              <a:t>Line-by-Line Debugging</a:t>
            </a:r>
          </a:p>
          <a:p>
            <a:r>
              <a:rPr lang="en-US" dirty="0"/>
              <a:t>Win10 IoT API</a:t>
            </a:r>
          </a:p>
        </p:txBody>
      </p:sp>
    </p:spTree>
    <p:extLst>
      <p:ext uri="{BB962C8B-B14F-4D97-AF65-F5344CB8AC3E}">
        <p14:creationId xmlns:p14="http://schemas.microsoft.com/office/powerpoint/2010/main" val="68793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E1B26-054D-4A81-BE90-0BB005DE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00CB5-53FD-4282-9A3E-9ABEE86A3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2408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46B27-A17A-4475-B116-6DEF929FF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18ADE-5169-4D28-9CEC-0ACFECD8C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043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D1B57-E753-48B1-8372-5614087BD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CB6CD-BA2F-4199-80AB-1CA37AEBE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725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7FE77-77FF-458F-9136-95B22C197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558DA-31A1-40BB-93B3-F2168E161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24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DECAE-6DB0-417D-A2A1-2B7ACA2E7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 Tools You’ll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A3EC1-A180-48FA-88F9-152E08A49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SD Card Formatter</a:t>
            </a:r>
          </a:p>
          <a:p>
            <a:r>
              <a:rPr lang="en-US" dirty="0"/>
              <a:t>Disk Imager</a:t>
            </a:r>
          </a:p>
          <a:p>
            <a:pPr lvl="1"/>
            <a:r>
              <a:rPr lang="en-US" dirty="0"/>
              <a:t>Win32 Disk Imager</a:t>
            </a:r>
          </a:p>
          <a:p>
            <a:r>
              <a:rPr lang="en-US" dirty="0"/>
              <a:t>Windows 10 IoT Core Dashboard</a:t>
            </a:r>
          </a:p>
          <a:p>
            <a:r>
              <a:rPr lang="en-US" dirty="0"/>
              <a:t>Plus your normal .NET Coding Tools</a:t>
            </a:r>
          </a:p>
        </p:txBody>
      </p:sp>
    </p:spTree>
    <p:extLst>
      <p:ext uri="{BB962C8B-B14F-4D97-AF65-F5344CB8AC3E}">
        <p14:creationId xmlns:p14="http://schemas.microsoft.com/office/powerpoint/2010/main" val="1596865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CF49-4D33-40EF-B1E3-CE43284D8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Demo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80702-9B2B-4A05-BB3E-4543C7F96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outside light</a:t>
            </a:r>
          </a:p>
          <a:p>
            <a:pPr lvl="1"/>
            <a:r>
              <a:rPr lang="en-US" dirty="0"/>
              <a:t>Turn spaceship lights on or off</a:t>
            </a:r>
          </a:p>
          <a:p>
            <a:r>
              <a:rPr lang="en-US" dirty="0"/>
              <a:t>Constantly polling light sensor</a:t>
            </a:r>
          </a:p>
          <a:p>
            <a:pPr lvl="1"/>
            <a:r>
              <a:rPr lang="en-US" dirty="0"/>
              <a:t>Polling over I²C protocol</a:t>
            </a: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63184B62-DDBB-4C55-B703-0C17A9C78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179" y="1825625"/>
            <a:ext cx="5364046" cy="409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411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E7656-E2B4-4297-B21B-C0F7A3410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I²C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FDCE1-BAC8-4921-B0E4-E4D77AD1C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Eye Squared See</a:t>
            </a:r>
          </a:p>
          <a:p>
            <a:r>
              <a:rPr lang="en-US" dirty="0"/>
              <a:t>Synchronous Protocol</a:t>
            </a:r>
          </a:p>
          <a:p>
            <a:r>
              <a:rPr lang="en-US" dirty="0"/>
              <a:t>Requires Hardware Support</a:t>
            </a:r>
          </a:p>
          <a:p>
            <a:r>
              <a:rPr lang="en-US" dirty="0"/>
              <a:t>Message Process</a:t>
            </a:r>
          </a:p>
          <a:p>
            <a:pPr lvl="1"/>
            <a:r>
              <a:rPr lang="en-US" dirty="0"/>
              <a:t>Writing Data</a:t>
            </a:r>
          </a:p>
          <a:p>
            <a:pPr lvl="2"/>
            <a:r>
              <a:rPr lang="en-US" dirty="0"/>
              <a:t>Write Out Register</a:t>
            </a:r>
          </a:p>
          <a:p>
            <a:pPr lvl="2"/>
            <a:r>
              <a:rPr lang="en-US" dirty="0"/>
              <a:t>Write Out Each Byte</a:t>
            </a:r>
          </a:p>
          <a:p>
            <a:pPr lvl="1"/>
            <a:r>
              <a:rPr lang="en-US" dirty="0"/>
              <a:t>Reading Data</a:t>
            </a:r>
          </a:p>
          <a:p>
            <a:pPr lvl="2"/>
            <a:r>
              <a:rPr lang="en-US" dirty="0"/>
              <a:t>Write Out Register</a:t>
            </a:r>
          </a:p>
          <a:p>
            <a:pPr lvl="2"/>
            <a:r>
              <a:rPr lang="en-US" dirty="0"/>
              <a:t>Read Each Byte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7BA7A3-7954-498F-B546-A60C9B132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815" y="1690688"/>
            <a:ext cx="5953169" cy="1533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5559C8-729E-41DB-88CF-45A744DC8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815" y="3750864"/>
            <a:ext cx="6096045" cy="17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25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D1A07-5F73-4527-BBA1-9C1892655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SparkFun</a:t>
            </a:r>
            <a:r>
              <a:rPr lang="en-US" dirty="0"/>
              <a:t> Ambient Light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8D20B-80AA-4A73-B973-53279B99A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APDS-9301</a:t>
            </a:r>
          </a:p>
          <a:p>
            <a:r>
              <a:rPr lang="en-US" dirty="0">
                <a:hlinkClick r:id="rId2"/>
              </a:rPr>
              <a:t>https://www.sparkfun.com/products/14350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590321-AB0A-4432-865F-198183E97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449" y="2870571"/>
            <a:ext cx="454342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46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9D5D9-93B4-4A11-B165-1F551152C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3A3C-C815-494E-B893-0D36A264E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“Low Resources”</a:t>
            </a:r>
          </a:p>
          <a:p>
            <a:pPr lvl="1"/>
            <a:r>
              <a:rPr lang="en-US" dirty="0"/>
              <a:t>1.4 GHz 64 bit ARM CPU</a:t>
            </a:r>
          </a:p>
          <a:p>
            <a:pPr lvl="1"/>
            <a:r>
              <a:rPr lang="en-US" dirty="0"/>
              <a:t>1 GB RAM</a:t>
            </a:r>
          </a:p>
          <a:p>
            <a:pPr lvl="1"/>
            <a:r>
              <a:rPr lang="en-US" dirty="0"/>
              <a:t>Pi 3 B+</a:t>
            </a:r>
          </a:p>
          <a:p>
            <a:r>
              <a:rPr lang="en-US" dirty="0"/>
              <a:t>Exposed Pins</a:t>
            </a:r>
          </a:p>
          <a:p>
            <a:pPr lvl="1"/>
            <a:r>
              <a:rPr lang="en-US" dirty="0"/>
              <a:t>The Money Maker</a:t>
            </a:r>
          </a:p>
        </p:txBody>
      </p:sp>
    </p:spTree>
    <p:extLst>
      <p:ext uri="{BB962C8B-B14F-4D97-AF65-F5344CB8AC3E}">
        <p14:creationId xmlns:p14="http://schemas.microsoft.com/office/powerpoint/2010/main" val="2638709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28482-692B-4075-BD61-B4B360C17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99550-91A5-4692-9F66-38C022A25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10 IoT</a:t>
            </a:r>
          </a:p>
          <a:p>
            <a:r>
              <a:rPr lang="en-US" dirty="0"/>
              <a:t>Mono on Raspberry Pi</a:t>
            </a:r>
          </a:p>
          <a:p>
            <a:r>
              <a:rPr lang="en-US" dirty="0"/>
              <a:t>.NET Core on Raspberry Pi</a:t>
            </a:r>
          </a:p>
        </p:txBody>
      </p:sp>
    </p:spTree>
    <p:extLst>
      <p:ext uri="{BB962C8B-B14F-4D97-AF65-F5344CB8AC3E}">
        <p14:creationId xmlns:p14="http://schemas.microsoft.com/office/powerpoint/2010/main" val="2998388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3689</TotalTime>
  <Words>601</Words>
  <Application>Microsoft Office PowerPoint</Application>
  <PresentationFormat>Widescreen</PresentationFormat>
  <Paragraphs>157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.NET of Things</vt:lpstr>
      <vt:lpstr>This is:</vt:lpstr>
      <vt:lpstr>Word Cloud</vt:lpstr>
      <vt:lpstr>Misc Tools You’ll Need</vt:lpstr>
      <vt:lpstr>Demo App</vt:lpstr>
      <vt:lpstr>I²C Protocol</vt:lpstr>
      <vt:lpstr>SparkFun Ambient Light Sensor</vt:lpstr>
      <vt:lpstr>Raspberry Pi</vt:lpstr>
      <vt:lpstr>Three Options</vt:lpstr>
      <vt:lpstr>Windows 10 IoT</vt:lpstr>
      <vt:lpstr>Pros</vt:lpstr>
      <vt:lpstr>IoT Dashboard</vt:lpstr>
      <vt:lpstr>Windows 10 IoT - Getting Setup</vt:lpstr>
      <vt:lpstr>PowerPoint Presentation</vt:lpstr>
      <vt:lpstr>PowerPoint Presentation</vt:lpstr>
      <vt:lpstr>.NET Core on Raspbeery Pi</vt:lpstr>
      <vt:lpstr>Pros</vt:lpstr>
      <vt:lpstr>Pin Access</vt:lpstr>
      <vt:lpstr>New in .NET Core 3.0</vt:lpstr>
      <vt:lpstr>PowerPoint Presentation</vt:lpstr>
      <vt:lpstr>PowerPoint Presentation</vt:lpstr>
      <vt:lpstr>.NET MicroFramework</vt:lpstr>
      <vt:lpstr>Cons</vt:lpstr>
      <vt:lpstr>Gadgeteer</vt:lpstr>
      <vt:lpstr>PowerPoint Presentation</vt:lpstr>
      <vt:lpstr>PowerPoint Presentation</vt:lpstr>
      <vt:lpstr>TinyCLR OS</vt:lpstr>
      <vt:lpstr>FEZ Board</vt:lpstr>
      <vt:lpstr>Other GHI Boards/Offerings</vt:lpstr>
      <vt:lpstr>TinyCLR OS – Getting Setup</vt:lpstr>
      <vt:lpstr>TinyCLR Config</vt:lpstr>
      <vt:lpstr>Pros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.NET of Things</dc:title>
  <dc:creator>Al Rodriguez</dc:creator>
  <cp:lastModifiedBy>Al Rodriguez</cp:lastModifiedBy>
  <cp:revision>102</cp:revision>
  <dcterms:created xsi:type="dcterms:W3CDTF">2019-02-13T02:21:19Z</dcterms:created>
  <dcterms:modified xsi:type="dcterms:W3CDTF">2019-03-01T02:48:25Z</dcterms:modified>
</cp:coreProperties>
</file>